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8" r:id="rId1"/>
  </p:sldMasterIdLst>
  <p:handoutMasterIdLst>
    <p:handoutMasterId r:id="rId3"/>
  </p:handoutMasterIdLst>
  <p:sldIdLst>
    <p:sldId id="256" r:id="rId2"/>
  </p:sldIdLst>
  <p:sldSz cx="7559675" cy="1069181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2369" autoAdjust="0"/>
  </p:normalViewPr>
  <p:slideViewPr>
    <p:cSldViewPr snapToGrid="0" showGuides="1">
      <p:cViewPr varScale="1">
        <p:scale>
          <a:sx n="32" d="100"/>
          <a:sy n="32" d="100"/>
        </p:scale>
        <p:origin x="1138" y="38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6E896A-3A9D-4B12-8E89-58B32B684A51}" type="datetimeFigureOut">
              <a:rPr lang="ru-RU" smtClean="0"/>
              <a:t>02.02.2024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B25234-D864-4B52-B3D9-7E1BEF7E47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1755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44960" y="1749795"/>
            <a:ext cx="5669756" cy="3722335"/>
          </a:xfrm>
        </p:spPr>
        <p:txBody>
          <a:bodyPr anchor="b"/>
          <a:lstStyle>
            <a:lvl1pPr algn="ctr">
              <a:defRPr sz="372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61BD5-6284-408B-94FF-4FF6787CCE21}" type="datetimeFigureOut">
              <a:rPr lang="ru-RU" smtClean="0"/>
              <a:t>02.02.2024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1BAB4-F646-49A6-86F3-832E410912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2699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61BD5-6284-408B-94FF-4FF6787CCE21}" type="datetimeFigureOut">
              <a:rPr lang="ru-RU" smtClean="0"/>
              <a:t>02.02.2024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1BAB4-F646-49A6-86F3-832E410912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1258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409892" y="569240"/>
            <a:ext cx="1630055" cy="906081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61BD5-6284-408B-94FF-4FF6787CCE21}" type="datetimeFigureOut">
              <a:rPr lang="ru-RU" smtClean="0"/>
              <a:t>02.02.2024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1BAB4-F646-49A6-86F3-832E410912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1406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61BD5-6284-408B-94FF-4FF6787CCE21}" type="datetimeFigureOut">
              <a:rPr lang="ru-RU" smtClean="0"/>
              <a:t>02.02.2024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1BAB4-F646-49A6-86F3-832E410912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6353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5790" y="2665530"/>
            <a:ext cx="6520220" cy="4447496"/>
          </a:xfrm>
        </p:spPr>
        <p:txBody>
          <a:bodyPr anchor="b"/>
          <a:lstStyle>
            <a:lvl1pPr>
              <a:defRPr sz="372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5790" y="7155102"/>
            <a:ext cx="6520220" cy="2338833"/>
          </a:xfrm>
        </p:spPr>
        <p:txBody>
          <a:bodyPr/>
          <a:lstStyle>
            <a:lvl1pPr marL="0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1pPr>
            <a:lvl2pPr marL="283510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2pPr>
            <a:lvl3pPr marL="567019" indent="0">
              <a:buNone/>
              <a:defRPr sz="1116">
                <a:solidFill>
                  <a:schemeClr val="tx1">
                    <a:tint val="75000"/>
                  </a:schemeClr>
                </a:solidFill>
              </a:defRPr>
            </a:lvl3pPr>
            <a:lvl4pPr marL="85052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4pPr>
            <a:lvl5pPr marL="113403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5pPr>
            <a:lvl6pPr marL="141754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6pPr>
            <a:lvl7pPr marL="170105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7pPr>
            <a:lvl8pPr marL="198456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8pPr>
            <a:lvl9pPr marL="226807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61BD5-6284-408B-94FF-4FF6787CCE21}" type="datetimeFigureOut">
              <a:rPr lang="ru-RU" smtClean="0"/>
              <a:t>02.02.2024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1BAB4-F646-49A6-86F3-832E410912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708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61BD5-6284-408B-94FF-4FF6787CCE21}" type="datetimeFigureOut">
              <a:rPr lang="ru-RU" smtClean="0"/>
              <a:t>02.02.2024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1BAB4-F646-49A6-86F3-832E410912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9558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0712" y="569241"/>
            <a:ext cx="6520220" cy="20665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20712" y="2620980"/>
            <a:ext cx="3198097" cy="128450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10" indent="0">
              <a:buNone/>
              <a:defRPr sz="1240" b="1"/>
            </a:lvl2pPr>
            <a:lvl3pPr marL="567019" indent="0">
              <a:buNone/>
              <a:defRPr sz="1116" b="1"/>
            </a:lvl3pPr>
            <a:lvl4pPr marL="850529" indent="0">
              <a:buNone/>
              <a:defRPr sz="992" b="1"/>
            </a:lvl4pPr>
            <a:lvl5pPr marL="1134039" indent="0">
              <a:buNone/>
              <a:defRPr sz="992" b="1"/>
            </a:lvl5pPr>
            <a:lvl6pPr marL="1417549" indent="0">
              <a:buNone/>
              <a:defRPr sz="992" b="1"/>
            </a:lvl6pPr>
            <a:lvl7pPr marL="1701058" indent="0">
              <a:buNone/>
              <a:defRPr sz="992" b="1"/>
            </a:lvl7pPr>
            <a:lvl8pPr marL="1984568" indent="0">
              <a:buNone/>
              <a:defRPr sz="992" b="1"/>
            </a:lvl8pPr>
            <a:lvl9pPr marL="2268078" indent="0">
              <a:buNone/>
              <a:defRPr sz="992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0712" y="3905482"/>
            <a:ext cx="3198097" cy="5744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827085" y="2620980"/>
            <a:ext cx="3213847" cy="128450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10" indent="0">
              <a:buNone/>
              <a:defRPr sz="1240" b="1"/>
            </a:lvl2pPr>
            <a:lvl3pPr marL="567019" indent="0">
              <a:buNone/>
              <a:defRPr sz="1116" b="1"/>
            </a:lvl3pPr>
            <a:lvl4pPr marL="850529" indent="0">
              <a:buNone/>
              <a:defRPr sz="992" b="1"/>
            </a:lvl4pPr>
            <a:lvl5pPr marL="1134039" indent="0">
              <a:buNone/>
              <a:defRPr sz="992" b="1"/>
            </a:lvl5pPr>
            <a:lvl6pPr marL="1417549" indent="0">
              <a:buNone/>
              <a:defRPr sz="992" b="1"/>
            </a:lvl6pPr>
            <a:lvl7pPr marL="1701058" indent="0">
              <a:buNone/>
              <a:defRPr sz="992" b="1"/>
            </a:lvl7pPr>
            <a:lvl8pPr marL="1984568" indent="0">
              <a:buNone/>
              <a:defRPr sz="992" b="1"/>
            </a:lvl8pPr>
            <a:lvl9pPr marL="2268078" indent="0">
              <a:buNone/>
              <a:defRPr sz="992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827085" y="3905482"/>
            <a:ext cx="3213847" cy="5744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61BD5-6284-408B-94FF-4FF6787CCE21}" type="datetimeFigureOut">
              <a:rPr lang="ru-RU" smtClean="0"/>
              <a:t>02.02.2024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1BAB4-F646-49A6-86F3-832E410912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4440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61BD5-6284-408B-94FF-4FF6787CCE21}" type="datetimeFigureOut">
              <a:rPr lang="ru-RU" smtClean="0"/>
              <a:t>02.02.2024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1BAB4-F646-49A6-86F3-832E410912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7016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61BD5-6284-408B-94FF-4FF6787CCE21}" type="datetimeFigureOut">
              <a:rPr lang="ru-RU" smtClean="0"/>
              <a:t>02.02.2024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1BAB4-F646-49A6-86F3-832E410912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587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1984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13847" y="1539424"/>
            <a:ext cx="3827085" cy="7598117"/>
          </a:xfrm>
        </p:spPr>
        <p:txBody>
          <a:bodyPr/>
          <a:lstStyle>
            <a:lvl1pPr>
              <a:defRPr sz="1984"/>
            </a:lvl1pPr>
            <a:lvl2pPr>
              <a:defRPr sz="1736"/>
            </a:lvl2pPr>
            <a:lvl3pPr>
              <a:defRPr sz="1488"/>
            </a:lvl3pPr>
            <a:lvl4pPr>
              <a:defRPr sz="1240"/>
            </a:lvl4pPr>
            <a:lvl5pPr>
              <a:defRPr sz="1240"/>
            </a:lvl5pPr>
            <a:lvl6pPr>
              <a:defRPr sz="1240"/>
            </a:lvl6pPr>
            <a:lvl7pPr>
              <a:defRPr sz="1240"/>
            </a:lvl7pPr>
            <a:lvl8pPr>
              <a:defRPr sz="1240"/>
            </a:lvl8pPr>
            <a:lvl9pPr>
              <a:defRPr sz="124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992"/>
            </a:lvl1pPr>
            <a:lvl2pPr marL="283510" indent="0">
              <a:buNone/>
              <a:defRPr sz="868"/>
            </a:lvl2pPr>
            <a:lvl3pPr marL="567019" indent="0">
              <a:buNone/>
              <a:defRPr sz="744"/>
            </a:lvl3pPr>
            <a:lvl4pPr marL="850529" indent="0">
              <a:buNone/>
              <a:defRPr sz="620"/>
            </a:lvl4pPr>
            <a:lvl5pPr marL="1134039" indent="0">
              <a:buNone/>
              <a:defRPr sz="620"/>
            </a:lvl5pPr>
            <a:lvl6pPr marL="1417549" indent="0">
              <a:buNone/>
              <a:defRPr sz="620"/>
            </a:lvl6pPr>
            <a:lvl7pPr marL="1701058" indent="0">
              <a:buNone/>
              <a:defRPr sz="620"/>
            </a:lvl7pPr>
            <a:lvl8pPr marL="1984568" indent="0">
              <a:buNone/>
              <a:defRPr sz="620"/>
            </a:lvl8pPr>
            <a:lvl9pPr marL="2268078" indent="0">
              <a:buNone/>
              <a:defRPr sz="62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61BD5-6284-408B-94FF-4FF6787CCE21}" type="datetimeFigureOut">
              <a:rPr lang="ru-RU" smtClean="0"/>
              <a:t>02.02.2024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1BAB4-F646-49A6-86F3-832E410912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2942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1984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213847" y="1539424"/>
            <a:ext cx="3827085" cy="7598117"/>
          </a:xfrm>
        </p:spPr>
        <p:txBody>
          <a:bodyPr/>
          <a:lstStyle>
            <a:lvl1pPr marL="0" indent="0">
              <a:buNone/>
              <a:defRPr sz="1984"/>
            </a:lvl1pPr>
            <a:lvl2pPr marL="283510" indent="0">
              <a:buNone/>
              <a:defRPr sz="1736"/>
            </a:lvl2pPr>
            <a:lvl3pPr marL="567019" indent="0">
              <a:buNone/>
              <a:defRPr sz="1488"/>
            </a:lvl3pPr>
            <a:lvl4pPr marL="850529" indent="0">
              <a:buNone/>
              <a:defRPr sz="1240"/>
            </a:lvl4pPr>
            <a:lvl5pPr marL="1134039" indent="0">
              <a:buNone/>
              <a:defRPr sz="1240"/>
            </a:lvl5pPr>
            <a:lvl6pPr marL="1417549" indent="0">
              <a:buNone/>
              <a:defRPr sz="1240"/>
            </a:lvl6pPr>
            <a:lvl7pPr marL="1701058" indent="0">
              <a:buNone/>
              <a:defRPr sz="1240"/>
            </a:lvl7pPr>
            <a:lvl8pPr marL="1984568" indent="0">
              <a:buNone/>
              <a:defRPr sz="1240"/>
            </a:lvl8pPr>
            <a:lvl9pPr marL="2268078" indent="0">
              <a:buNone/>
              <a:defRPr sz="124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992"/>
            </a:lvl1pPr>
            <a:lvl2pPr marL="283510" indent="0">
              <a:buNone/>
              <a:defRPr sz="868"/>
            </a:lvl2pPr>
            <a:lvl3pPr marL="567019" indent="0">
              <a:buNone/>
              <a:defRPr sz="744"/>
            </a:lvl3pPr>
            <a:lvl4pPr marL="850529" indent="0">
              <a:buNone/>
              <a:defRPr sz="620"/>
            </a:lvl4pPr>
            <a:lvl5pPr marL="1134039" indent="0">
              <a:buNone/>
              <a:defRPr sz="620"/>
            </a:lvl5pPr>
            <a:lvl6pPr marL="1417549" indent="0">
              <a:buNone/>
              <a:defRPr sz="620"/>
            </a:lvl6pPr>
            <a:lvl7pPr marL="1701058" indent="0">
              <a:buNone/>
              <a:defRPr sz="620"/>
            </a:lvl7pPr>
            <a:lvl8pPr marL="1984568" indent="0">
              <a:buNone/>
              <a:defRPr sz="620"/>
            </a:lvl8pPr>
            <a:lvl9pPr marL="2268078" indent="0">
              <a:buNone/>
              <a:defRPr sz="62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61BD5-6284-408B-94FF-4FF6787CCE21}" type="datetimeFigureOut">
              <a:rPr lang="ru-RU" smtClean="0"/>
              <a:t>02.02.2024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1BAB4-F646-49A6-86F3-832E410912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082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9728" y="569241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19728" y="9909727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C61BD5-6284-408B-94FF-4FF6787CCE21}" type="datetimeFigureOut">
              <a:rPr lang="ru-RU" smtClean="0"/>
              <a:t>02.02.2024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504143" y="9909727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5339020" y="9909727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31BAB4-F646-49A6-86F3-832E410912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6606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72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736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240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692067" y="416277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125062" y="1313114"/>
            <a:ext cx="7207861" cy="46043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Высокоэффективный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паразит гусениц чешуекрылых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вредителей, среди которых: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совки —  хлопковая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капустная,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озимая, совка-гамма; рисовая и сухо-фруктовая огнёвки; кукурузный стеблевой и луговой мотыльки; листовёртки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рисовая,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дубовая, гроздевая,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злаковая, почковая; плодожорки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яблонная, сливовая и восточная; белянки и моли. 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Используется для защиты подсолнечника, кукурузы, сахарной свеклы, овощных, кормовых, плодово-ягодных культур, виноградников.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Выпуск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габробракона является единственным средством для защиты посевов кукурузы и подсолнечника от гусениц чешуекрылых вредителей в период, когда проведение обработок инсектицидами становится затруднительным в силу сочетания различных причин: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1.) Высота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растений увеличивается настолько, что не позволяет использовать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наземные опрыскиватели.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2.) Гусеницы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 основной массе) переходят в третий возраст, после достижения которого повышается их устойчивость к действию инсектицидов.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3.) Применение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инсектицидов во время цветения подсолнечника останавливается из-за опасности отравления пчёл, которые опыляют цветки подсолнечника. 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4.) Борьба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помощью инсектицидов контактного действия на кукурузе осложняется тем, что гусеницы проникают под листовую обёртку початков.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52685" y="4992633"/>
            <a:ext cx="7180238" cy="23852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600" b="1" dirty="0" smtClean="0"/>
          </a:p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 ПРИМЕНЕНИЯ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Расселяют взрослых особей при появлении гусениц </a:t>
            </a:r>
            <a:r>
              <a:rPr lang="en-US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 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возрастов, равномерно распределяя открытые ёмкости 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габробраконом 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обрабатываемом участке. 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Энтомофаг быстро расселяется, ведет активный поиск гусениц, проникает внутрь повреждённых плодов, початков, 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стеблей.</a:t>
            </a:r>
            <a:endParaRPr lang="ru-RU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Внесение осуществляют в ранние утренние или вечерние часы. Дальность разлета энтомофага доходит до 600 м. Интервалы между обработкой составляют 12–14 дней. Норма выпуска зависит от численности вредителя.</a:t>
            </a:r>
          </a:p>
          <a:p>
            <a:pPr algn="just"/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 выпуска начинают с определения сроков массового лёта вредителя. Для этой цели используют феромонные ловушки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простой, недорогой и очень эффективные способ мониторинга лёта целого ряда насекомых-вредителей.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1890713" y="4744949"/>
            <a:ext cx="377825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41" name="TextBox 40"/>
          <p:cNvSpPr txBox="1"/>
          <p:nvPr/>
        </p:nvSpPr>
        <p:spPr>
          <a:xfrm>
            <a:off x="4195866" y="8703412"/>
            <a:ext cx="325821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Специалисты филиала ФБГУ «Россельхозцентр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по Ростовской области оказывают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услуги по выпуску габробракона с расчётом сроков и нормы выпуска.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054978"/>
              </p:ext>
            </p:extLst>
          </p:nvPr>
        </p:nvGraphicFramePr>
        <p:xfrm>
          <a:off x="195093" y="7393917"/>
          <a:ext cx="3940203" cy="24477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755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11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35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24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Культура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Норма выпуска,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особей/га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Кратность</a:t>
                      </a:r>
                      <a:r>
                        <a:rPr lang="ru-RU" sz="1200" b="1" kern="120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42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Томаты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200–300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2–3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42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Капуста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300–400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42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Кукуруза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300–500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00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Подсолнечник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400–500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9262" y="7377901"/>
            <a:ext cx="1550116" cy="1178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8094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487</TotalTime>
  <Words>151</Words>
  <Application>Microsoft Office PowerPoint</Application>
  <PresentationFormat>Произвольный</PresentationFormat>
  <Paragraphs>29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Иван</dc:creator>
  <cp:lastModifiedBy>Ирина Войтова</cp:lastModifiedBy>
  <cp:revision>46</cp:revision>
  <cp:lastPrinted>2024-01-29T08:52:55Z</cp:lastPrinted>
  <dcterms:created xsi:type="dcterms:W3CDTF">2020-04-28T12:59:47Z</dcterms:created>
  <dcterms:modified xsi:type="dcterms:W3CDTF">2024-02-02T08:22:20Z</dcterms:modified>
</cp:coreProperties>
</file>