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F742-F033-4BAA-8226-DCC527C1C184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34E4-E498-41F4-A462-236621BE28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042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F742-F033-4BAA-8226-DCC527C1C184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34E4-E498-41F4-A462-236621BE28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63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F742-F033-4BAA-8226-DCC527C1C184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34E4-E498-41F4-A462-236621BE28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411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F742-F033-4BAA-8226-DCC527C1C184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34E4-E498-41F4-A462-236621BE28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88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F742-F033-4BAA-8226-DCC527C1C184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34E4-E498-41F4-A462-236621BE28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63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F742-F033-4BAA-8226-DCC527C1C184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34E4-E498-41F4-A462-236621BE28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033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F742-F033-4BAA-8226-DCC527C1C184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34E4-E498-41F4-A462-236621BE28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41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F742-F033-4BAA-8226-DCC527C1C184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34E4-E498-41F4-A462-236621BE28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779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F742-F033-4BAA-8226-DCC527C1C184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34E4-E498-41F4-A462-236621BE28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000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F742-F033-4BAA-8226-DCC527C1C184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34E4-E498-41F4-A462-236621BE28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87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F742-F033-4BAA-8226-DCC527C1C184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34E4-E498-41F4-A462-236621BE28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217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5F742-F033-4BAA-8226-DCC527C1C184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C34E4-E498-41F4-A462-236621BE28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50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8.png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5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02" y="515155"/>
            <a:ext cx="4572000" cy="58598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94986" y="515155"/>
            <a:ext cx="538766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«1-я батарея 3-го дивизиона (командир батареи – старший лейтенант Фомичёв) &lt;…&gt; вели ожесточенный бой с батареей противника.</a:t>
            </a:r>
          </a:p>
          <a:p>
            <a:pPr algn="just"/>
            <a:endParaRPr lang="ru-RU" sz="1300" b="1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Самоходка была подожжена, но экипаж продолжал бой и тогда. Когда стало невозможно вести бой орудию, механик-водитель Богдан выскочил из объятой пламенем машины и пустил ее на контратакующих гитлеровцев. </a:t>
            </a:r>
          </a:p>
          <a:p>
            <a:pPr algn="just"/>
            <a:endParaRPr lang="ru-RU" sz="1300" b="1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Самоходка прошла до 200 метров и в расположении противника взорвалась от взрыва снарядов, при этом уничтожено до 20 гитлеровцев.</a:t>
            </a:r>
          </a:p>
          <a:p>
            <a:pPr algn="just"/>
            <a:endParaRPr lang="ru-RU" sz="13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Связной 3-го дивизиона рядовой Артемьев (член ВЛКСМ), идя с донесением на командный пункт дивизиона, в лесу заметил на опушке немецкого </a:t>
            </a:r>
            <a:r>
              <a:rPr lang="ru-RU" sz="13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фаустника</a:t>
            </a:r>
            <a:r>
              <a:rPr lang="ru-RU" sz="13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целился впереди идущий танк Т-34. </a:t>
            </a:r>
          </a:p>
          <a:p>
            <a:pPr algn="just"/>
            <a:endParaRPr lang="ru-RU" sz="1300" b="1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Артемьев, не растерявшись, очередью автомата убил </a:t>
            </a:r>
            <a:r>
              <a:rPr lang="ru-RU" sz="13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фаустника</a:t>
            </a:r>
            <a:r>
              <a:rPr lang="ru-RU" sz="13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чем спас идущий танк.</a:t>
            </a:r>
          </a:p>
          <a:p>
            <a:pPr algn="just"/>
            <a:endParaRPr lang="ru-RU" sz="1300" b="1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«Разведчик </a:t>
            </a:r>
            <a:r>
              <a:rPr lang="ru-RU" sz="13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роты управления ефрейтор Петров, находясь в разведке в лесу, внезапно оказавшись у траншеи, где находились немцы, огнем автомата скосил 12 гитлеровцев и, вскочив в траншею врага в рукопашной схватке прикладом автомата убил двоих немецких солдат, при том на последнем поломав приклад автомата. В дальнейшем, действуя гранатами, вышел из боя невредим, выполнив задачу».</a:t>
            </a:r>
          </a:p>
        </p:txBody>
      </p:sp>
    </p:spTree>
    <p:extLst>
      <p:ext uri="{BB962C8B-B14F-4D97-AF65-F5344CB8AC3E}">
        <p14:creationId xmlns:p14="http://schemas.microsoft.com/office/powerpoint/2010/main" val="2489491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437" y="499056"/>
            <a:ext cx="4572000" cy="5859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8807" y="499056"/>
            <a:ext cx="4572000" cy="58598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61787" y="5720612"/>
            <a:ext cx="4499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Политдонесение 12-й самоходной артиллерийской бригады от 20 апреля 1945 г.</a:t>
            </a:r>
            <a:endParaRPr lang="ru-RU" sz="14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904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99268" y="232765"/>
            <a:ext cx="28848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Штурм Рейхстага явился завершающим событием битвы за Берлин. В то время как в горевшем здании шли ожесточенные бои, фюрер Германии Адольф Гитлер покончил жизнь самоубийством в своем подземном бункере.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15 часам 2 мая сопротивление немцев в Берлине полностью прекратилось, остатки берлинского гарнизона                     (135 тыс. человек) во главе с его командующим генералом артиллерии Г. </a:t>
            </a:r>
            <a:r>
              <a:rPr lang="ru-RU" sz="14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Вейдлингом</a:t>
            </a: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сдались в плен.</a:t>
            </a:r>
            <a:endParaRPr lang="ru-RU" sz="14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155" y="705118"/>
            <a:ext cx="3284113" cy="54477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680" y="671691"/>
            <a:ext cx="2524259" cy="33336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9840" y="671691"/>
            <a:ext cx="2524259" cy="33336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99268" y="4125672"/>
            <a:ext cx="79557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Основу боевых порядков стрелковых и танковых частей Красной Армии в период боев в Берлине составляли штурмовые отряды и группы. В ходе сражения боевые порядки советских войск были эшелонированы в глубину: днем действовали войска 1-го эшелона, ночью – 2-го. Большая часть артиллерии, включавшая 152-мм и 203-мм орудия, придавалась стрелковым подразделениям для ведения огня прямой наводкой.</a:t>
            </a:r>
            <a:endParaRPr lang="ru-RU" sz="14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99267" y="5295223"/>
            <a:ext cx="79557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 течение ночи к зданию Рейхстага на расстоянии 250-300 метров было подтянуто                          89 орудий разного калибра (вплоть до 152 мм); действия артиллерии с закрытых ОП было весьма затруднено».</a:t>
            </a:r>
            <a:endParaRPr lang="ru-RU" sz="14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478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629" y="167423"/>
            <a:ext cx="2732468" cy="31295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256" y="167423"/>
            <a:ext cx="2732468" cy="31295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010" y="167423"/>
            <a:ext cx="2732468" cy="31295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7765" y="167425"/>
            <a:ext cx="2700272" cy="31295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238" y="3512711"/>
            <a:ext cx="2752859" cy="31295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256" y="3512711"/>
            <a:ext cx="2732468" cy="31295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2353" y="3512710"/>
            <a:ext cx="2732467" cy="31295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3347" y="3512712"/>
            <a:ext cx="2720125" cy="312956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369313" y="5719365"/>
            <a:ext cx="24481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журнала боевых действий           3-й ударной армии </a:t>
            </a:r>
          </a:p>
          <a:p>
            <a:pPr algn="ctr"/>
            <a:r>
              <a:rPr lang="ru-RU" sz="1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22 по 30 апреля 1945 г. при овладении Берлином</a:t>
            </a:r>
            <a:endParaRPr lang="ru-RU" sz="12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934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625" y="118533"/>
            <a:ext cx="2733376" cy="28687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39" y="3652770"/>
            <a:ext cx="2733376" cy="286876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4845" y="3105835"/>
            <a:ext cx="2952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Карта линии 1-го Белорусского фронта на 30 апреля 1945 г.</a:t>
            </a:r>
            <a:endParaRPr lang="ru-RU" sz="12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54060" y="233022"/>
            <a:ext cx="746116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«Войска правого крыла 1-го Белорусского фронта в течение                             30 апреля 1945 года, продолжая наступление, форсировали р. </a:t>
            </a:r>
            <a:r>
              <a:rPr lang="ru-RU" sz="16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Хавель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с боями продвинулись вперед до 30 км и овладели городами </a:t>
            </a:r>
            <a:r>
              <a:rPr lang="ru-RU" sz="16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Цеденик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Линдов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         В центре – продолжали упорные уличные бои в г. Берлине, заняли свыше 100 кварталов и в 14:25 штурмом овладели зданием Рейхстага. На левом фланге, в результате напряженных семидневных боев войска фронта, закончили разгром окруженной группировки противника в районе </a:t>
            </a:r>
            <a:r>
              <a:rPr lang="ru-RU" sz="16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Вендиш-Бухгольц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b="1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Противник на правом фланге фронта, под ударами наших войск, продолжал отходить в западном направлении. В городе Берлин оказывал сопротивление, особенно упорное в районе Рейхстага, где борьба переходила в неоднократные рукопашные схватки».</a:t>
            </a:r>
            <a:endParaRPr lang="ru-RU" sz="16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51007" y="3686770"/>
            <a:ext cx="759853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ctr">
              <a:buFont typeface="Wingdings" panose="05000000000000000000" pitchFamily="2" charset="2"/>
              <a:buChar char="ü"/>
            </a:pP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ночь на 1 мая разгорелась яростная борьба внутри Рейхстага. Бои шли за каждый этаж, на лестницах и в коридорах происходили рукопашные схватки. Штурмующие бойцы метр за метром, комнату за комнатой очищали здание от фашистов. По мере овладения Рейхстагом в разных его местах советские воины водружали знамена и флаги.</a:t>
            </a:r>
          </a:p>
          <a:p>
            <a:pPr algn="just" fontAlgn="ctr"/>
            <a:endParaRPr lang="ru-RU" sz="1600" b="1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ctr">
              <a:buFont typeface="Wingdings" panose="05000000000000000000" pitchFamily="2" charset="2"/>
              <a:buChar char="ü"/>
            </a:pP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же день капитулировали два крупных гитлеровских центра обороны – цитадель </a:t>
            </a:r>
            <a:r>
              <a:rPr lang="ru-RU" sz="16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Шпандау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Зообункер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В Москве уже знали, что Гитлера нет в живых, об этом советское командование известил начальник генерального штаба немецких сухопутных войск генерал Кребс, просивший перемирия на время вступления в полномочия нового правительства Германии.</a:t>
            </a:r>
            <a:endParaRPr lang="ru-RU" sz="16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139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14423" y="644157"/>
            <a:ext cx="345583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рассекреченных документов из фондов Центрального архива Минобороны России направлена на защиту исторической правды, противодействие фальсификации истории, прославление героического подвига советского народа в годы Великой Отечественной войны.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14423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7577" y="0"/>
            <a:ext cx="4314423" cy="685800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343826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496029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844470" y="474345"/>
            <a:ext cx="575939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i="1" u="none" strike="noStrike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На официальном сайте Министерства обороны Российской Федерации открыт проект «Последний штурм перед Победой». </a:t>
            </a:r>
          </a:p>
          <a:p>
            <a:pPr algn="just"/>
            <a:endParaRPr lang="ru-RU" b="1" i="1" u="none" strike="noStrike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i="1" u="none" strike="noStrike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В проекте представлены рассекреченные документы Центрального архива военного ведомства о проведении Берлинской стратегической наступательной операции.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b="1" i="1" u="none" strike="noStrike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i="1" u="none" strike="noStrike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В разделе опубликованы директивы и приказы Ставки Верховного Главнокомандования, оперативные донесения, информационные сводки, </a:t>
            </a:r>
            <a:r>
              <a:rPr lang="ru-RU" b="1" i="1" u="none" strike="noStrike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шифртелеграммы</a:t>
            </a:r>
            <a:r>
              <a:rPr lang="ru-RU" b="1" i="1" u="none" strike="noStrike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журналы боевых действий, исторические фотографии, схемы, планы и наградные листы участников операции.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b="1" i="1" u="none" strike="noStrike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i="1" u="none" strike="noStrike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Проект приурочен к Победе в Великой Отечественной войне и рассказывает о ключевых событиях последнего этапа войны, включая штурм Берлина и водружение Знамени Победы над Рейхстагом.</a:t>
            </a:r>
            <a:endParaRPr lang="ru-RU" b="1" i="1" u="none" strike="noStrike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621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61622" y="587293"/>
            <a:ext cx="595433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мая 1945 года советские войска в ходе ожесточенных боев овладели столицей нацистской Германии – городом Берлином. Этот день вошел в историю как символ краха Третьего рейха. Кульминацией операции стало водружение Знамени Победы над Рейхстагом, которое в ночь на 1 мая осуществили бойцы 150-й стрелковой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Идрицкой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дивизии Михаил Егоров и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Мелитон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Кантария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Падение Берлина не только лишило нацистов политического центра, но и ускорило капитуляцию Германии, а Знамя Победы над Рейхстагом осталось в памяти человечества как визуальный образ конца самой кровопролитной войны в истории. Этот эпизод подчеркнул решающую роль СССР в разгроме нацизма.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955" y="101678"/>
            <a:ext cx="5212080" cy="6234727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683778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40439" y="445419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Берлинская стратегическая наступательная операция, начавшаяся 16 апреля 1945 года, была одной из самых масштабных и сложных кампаний Великой Отечественной войны. Она потребовала огромного напряжения сил, тактического мастерства и невероятных жертв.</a:t>
            </a:r>
          </a:p>
          <a:p>
            <a:endParaRPr lang="ru-RU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операции советское командование планировало разгромить основные силы немецких групп армий «Висла» и «Центр», овладеть столицей Третьего рейха, выйти на реку Эльба и соединиться с наступавшими с запада союзниками СССР по антигитлеровской коалиции.</a:t>
            </a:r>
          </a:p>
          <a:p>
            <a:endParaRPr lang="ru-RU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Берлинской операции предусматривал одновременный переход в наступление войск 1-го Белорусского и 1-го Украинского фронтов утром 16 апреля 1945 года. 2-й Белорусский фронт, в связи с предстоящей крупной перегруппировкой своих сил, должен был начать наступление 20 апреля.</a:t>
            </a:r>
            <a:endParaRPr lang="ru-RU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38" y="0"/>
            <a:ext cx="5772955" cy="685800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685537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344" y="489396"/>
            <a:ext cx="3943081" cy="446896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93217" y="1542045"/>
            <a:ext cx="500988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«Подготовить и провести наступательную операцию с целью овладеть столицей Германии городом Берлином и не позднее 12–15 дня операции выйти на р. Эльба.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удар нанести с плацдарма на р. Одер западнее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Кюстрин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силами четырех общевойсковых армий и двух танковых армий. На участок прорыва привлечь 5–6 артиллерийских дивизий прорыва, создав плотность не менее 250 стволов от 76 мм и выше на один километр фронта прорыва».</a:t>
            </a:r>
            <a:endParaRPr lang="ru-RU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3900" y="5447761"/>
            <a:ext cx="40155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Директива Ставки Верховного Главнокомандования от 2 апреля 1945 г. командующему войсками 1-го Белорусского фронта</a:t>
            </a:r>
            <a:endParaRPr lang="ru-RU" sz="14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27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420" y="515155"/>
            <a:ext cx="4572000" cy="58341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13420" y="1206918"/>
            <a:ext cx="59199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«Для обеспечения главной группировки фронта с севера и с юга нанести два вспомогательных удара силами двух армий каждый. &lt;…&gt; Танковые армии ввести на направлении главного удара после прорыва обороны для развития успеха в обход Берлина с севера и северо-востока. Армию второго эшелона использовать для развития успеха на главном направлении».</a:t>
            </a:r>
            <a:endParaRPr lang="ru-RU" sz="20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13420" y="4019041"/>
            <a:ext cx="59199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Ставкой Верховного Главнокомандования приказывалось нанести два вспомогательных удара с задачей не допустить отхода в Берлин армии противника.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839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8186" y="0"/>
            <a:ext cx="105220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то же время войскам 1-го Украинского фронта во главе с Маршалом Советского Союза Иваном Коневом приказывалось нанести главный удар силами пяти армий из района города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Тримбель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направлении на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Шпремберг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222" y="923330"/>
            <a:ext cx="4303691" cy="57189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74723" y="5989816"/>
            <a:ext cx="430369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Директива Ставки Верховного Главнокомандования от 3 апреля 1945 г. командующему войсками 1-го Украинского фронта</a:t>
            </a:r>
            <a:endParaRPr lang="ru-RU" sz="13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3029" y="1012815"/>
            <a:ext cx="596721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«Подготовить и провести наступательную операцию с целью разгромить группировку противника в районе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Коттбус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южнее Берлина.</a:t>
            </a:r>
          </a:p>
          <a:p>
            <a:endParaRPr lang="ru-RU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10–12 дня операции овладеть рубежом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Беелитц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Виттенберг и далее по р. Эльба до Дрездена. В дальнейшем, после овладения Берлином, иметь в виду наступать на Лейпциг.</a:t>
            </a:r>
          </a:p>
          <a:p>
            <a:endParaRPr lang="ru-RU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удар силами пяти общевойсковых армий и двух танковых армий нанести из района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Трибель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общем направлении на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Шпремберг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Бельциг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участок прорыва привлечь шесть артиллерийских дивизий прорыва, создав плотность не менее 250 стволов от 76 мм и выше на один километр фронта прорыва».</a:t>
            </a:r>
            <a:endParaRPr lang="ru-RU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24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2444" y="677385"/>
            <a:ext cx="4303691" cy="550322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6444" y="142503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«Для обеспечения главной группировки фронта с юга, силами 2-й Польской армии и частью сил 52-й армии нанести вспомогательный удар из района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Кольфурт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общем направлении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Бауцен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Дрезден».</a:t>
            </a:r>
            <a:endParaRPr lang="ru-RU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907" y="2610567"/>
            <a:ext cx="48016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endParaRPr lang="ru-RU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285750" indent="-285750" fontAlgn="ctr"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то же время войскам 1-го Украинского фронта во главе с Маршалом Советского Союза Иваном Коневом приказывалось нанести главный удар силами пяти армий из района города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Тримбель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направлении на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Шпремберг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fontAlgn="ctr"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Вспомогательный удар должен был быть нанесен в общем направлении на Дрезден силами 2-й армии Войска Польского и частью сил 52-й армии.</a:t>
            </a:r>
            <a:endParaRPr lang="ru-RU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775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07174" y="1563403"/>
            <a:ext cx="53921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ctr">
              <a:buFont typeface="Wingdings" panose="05000000000000000000" pitchFamily="2" charset="2"/>
              <a:buChar char="ü"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Разграничительная линия между          1-м Украинским и  1-м Белорусским фронтами обрывалась в 50 км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юго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восточнее Берлина в районе города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Люббена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что позволяло, в случае необходимости, войскам 1-го Украинского фронта нанести удар на Берлин с юга.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249" y="534472"/>
            <a:ext cx="5464542" cy="61625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5249" y="547258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Директива Ставки Верховного Главнокомандования от 3 апреля 1945 г. командующему войсками 1-го Украинского фронта</a:t>
            </a:r>
            <a:endParaRPr lang="ru-RU" sz="14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0689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1340</Words>
  <Application>Microsoft Office PowerPoint</Application>
  <PresentationFormat>Широкоэкранный</PresentationFormat>
  <Paragraphs>62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Белоголовская Анна</dc:creator>
  <cp:lastModifiedBy>Белоголовская Анна</cp:lastModifiedBy>
  <cp:revision>32</cp:revision>
  <dcterms:created xsi:type="dcterms:W3CDTF">2026-05-04T10:57:20Z</dcterms:created>
  <dcterms:modified xsi:type="dcterms:W3CDTF">2026-05-05T14:41:05Z</dcterms:modified>
</cp:coreProperties>
</file>